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Average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3127c90bd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3127c90bd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e3127c90bd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e3127c90bd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3127c90bd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3127c90bd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e3127c90bd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e3127c90bd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e3127c90bd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e3127c90bd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e3127c90bd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e3127c90bd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e3127c90bd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e3127c90bd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e3127c90b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e3127c90b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e3127c90bd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e3127c90b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e3127c90b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e3127c90b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e3127c90bd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e3127c90bd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e3127c90bd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e3127c90bd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3127c90bd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e3127c90bd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e3127c90bd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e3127c90bd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e3127c90bd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e3127c90bd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dNGLcyMiczIARN2wHKZAeLZGbCWAkw6x/view" TargetMode="External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 Following Robot (iAPT)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David Scerri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B.Sc. (Hons) Artificial Intelligence</a:t>
            </a:r>
            <a:endParaRPr/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and Observations - </a:t>
            </a:r>
            <a:r>
              <a:rPr lang="en-GB"/>
              <a:t>Line Following Algorithm 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397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Testing Setup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Black electrical tape on tiled floor to simulate real-world conditions.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Box-shaped circuit with varied angles (right-angle turns, obtuse-angled turns, intersections).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Results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Successfully navigated complex pathways.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High precision in detecting and following lines.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Effective handling of different circuit designs, including sharp and curved lines.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 rotWithShape="1">
          <a:blip r:embed="rId3">
            <a:alphaModFix/>
          </a:blip>
          <a:srcRect b="10694" l="10112" r="0" t="21185"/>
          <a:stretch/>
        </p:blipFill>
        <p:spPr>
          <a:xfrm>
            <a:off x="4875050" y="1152475"/>
            <a:ext cx="3604350" cy="1359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5050" y="2647950"/>
            <a:ext cx="3604350" cy="2113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and Observations - </a:t>
            </a:r>
            <a:r>
              <a:rPr lang="en-GB"/>
              <a:t>Speed Controller Algorithm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52475"/>
            <a:ext cx="409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Testing Setup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Closed bottle with red line marker to simulate liquid level.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Observed water stability during movements.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Results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Successful forward movements with stable liquid level.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Smooth acceleration and deceleration without spillage.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Challenges observed during curved turns, indicating need for further refinement in motor control.</a:t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5040" y="1152475"/>
            <a:ext cx="2716060" cy="3416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" name="Google Shape;136;p23"/>
          <p:cNvCxnSpPr/>
          <p:nvPr/>
        </p:nvCxnSpPr>
        <p:spPr>
          <a:xfrm>
            <a:off x="6127800" y="2329100"/>
            <a:ext cx="1878600" cy="76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and Observations - </a:t>
            </a:r>
            <a:r>
              <a:rPr lang="en-GB"/>
              <a:t>Obstacle Detection Algorithm</a:t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152475"/>
            <a:ext cx="409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Testing Setup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Placed obstacles in the robot’s path to assess response.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Measured optimal distance for detection and stopping.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Results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Effective obstacle detection and avoidance.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Smooth deceleration and stops before reaching obstacles.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Maintained liquid stability during abrupt stops.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Demonstrated reliable performance in preventing collisions.</a:t>
            </a:r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1900" y="1317513"/>
            <a:ext cx="4445774" cy="308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and Observations - Video</a:t>
            </a:r>
            <a:endParaRPr/>
          </a:p>
        </p:txBody>
      </p:sp>
      <p:pic>
        <p:nvPicPr>
          <p:cNvPr id="149" name="Google Shape;149;p25" title="Line following robot 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1225" y="1017725"/>
            <a:ext cx="6861550" cy="378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Conclude - </a:t>
            </a:r>
            <a:r>
              <a:rPr lang="en-GB"/>
              <a:t>Future Works and Impacts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11700" y="1124025"/>
            <a:ext cx="463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400"/>
              <a:t>Future Works</a:t>
            </a:r>
            <a:endParaRPr b="1"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Enhance motor control for better performance in curved paths.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Integrate advanced sensor fusion and machine learning for improved obstacle detection.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400"/>
              <a:t>Future Impacts</a:t>
            </a:r>
            <a:endParaRPr b="1"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Potential to significantly improve efficiency and safety in hospitality settings.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Contributes valuable knowledge to the field of service robotics.</a:t>
            </a:r>
            <a:endParaRPr sz="1400"/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1950" y="3465630"/>
            <a:ext cx="1677875" cy="167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6"/>
          <p:cNvPicPr preferRelativeResize="0"/>
          <p:nvPr/>
        </p:nvPicPr>
        <p:blipFill rotWithShape="1">
          <a:blip r:embed="rId4">
            <a:alphaModFix/>
          </a:blip>
          <a:srcRect b="0" l="0" r="30771" t="0"/>
          <a:stretch/>
        </p:blipFill>
        <p:spPr>
          <a:xfrm>
            <a:off x="5725075" y="1124025"/>
            <a:ext cx="2771730" cy="4019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Conclude</a:t>
            </a:r>
            <a:r>
              <a:rPr lang="en-GB"/>
              <a:t> - Successes and Key Achievements</a:t>
            </a:r>
            <a:endParaRPr/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11700" y="1152475"/>
            <a:ext cx="4907400" cy="3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04165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400"/>
              <a:t>Project Success</a:t>
            </a:r>
            <a:endParaRPr b="1" sz="1400"/>
          </a:p>
          <a:p>
            <a:pPr indent="-293369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85714"/>
              <a:buChar char="○"/>
            </a:pPr>
            <a:r>
              <a:rPr lang="en-GB" sz="1400"/>
              <a:t>Developed a functional line-following robot for liquid transportation in restaurants and cafeterias.</a:t>
            </a:r>
            <a:endParaRPr sz="1400"/>
          </a:p>
          <a:p>
            <a:pPr indent="-293369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85714"/>
              <a:buChar char="○"/>
            </a:pPr>
            <a:r>
              <a:rPr lang="en-GB" sz="1400"/>
              <a:t>Achieved high accuracy in line tracking, smooth acceleration and braking, and effective obstacle detection.</a:t>
            </a:r>
            <a:endParaRPr sz="1400"/>
          </a:p>
          <a:p>
            <a:pPr indent="-304165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400"/>
              <a:t>Key Achievements</a:t>
            </a:r>
            <a:endParaRPr b="1" sz="1400"/>
          </a:p>
          <a:p>
            <a:pPr indent="-293369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85714"/>
              <a:buChar char="○"/>
            </a:pPr>
            <a:r>
              <a:rPr lang="en-GB" sz="1400" u="sng"/>
              <a:t>Objective 1: Accurate Line Tracking</a:t>
            </a:r>
            <a:endParaRPr sz="1400" u="sng"/>
          </a:p>
          <a:p>
            <a:pPr indent="-293369" lvl="2" marL="13716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85714"/>
              <a:buChar char="■"/>
            </a:pPr>
            <a:r>
              <a:rPr i="1" lang="en-GB" sz="1400"/>
              <a:t>Successfully navigated complex pathways with high precision using IR sensors.</a:t>
            </a:r>
            <a:endParaRPr i="1" sz="1400"/>
          </a:p>
          <a:p>
            <a:pPr indent="-293369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85714"/>
              <a:buChar char="○"/>
            </a:pPr>
            <a:r>
              <a:rPr lang="en-GB" sz="1400" u="sng"/>
              <a:t>Objective 2: Acceleration &amp; Braking</a:t>
            </a:r>
            <a:endParaRPr sz="1400" u="sng"/>
          </a:p>
          <a:p>
            <a:pPr indent="-293369" lvl="2" marL="13716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85714"/>
              <a:buChar char="■"/>
            </a:pPr>
            <a:r>
              <a:rPr i="1" lang="en-GB" sz="1400"/>
              <a:t>Maintained stability and prevented spillage during movements with smooth speed control algorithms.</a:t>
            </a:r>
            <a:endParaRPr i="1" sz="1400"/>
          </a:p>
          <a:p>
            <a:pPr indent="-293369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85714"/>
              <a:buChar char="○"/>
            </a:pPr>
            <a:r>
              <a:rPr lang="en-GB" sz="1400" u="sng"/>
              <a:t>Objective 3: Obstacle Detection</a:t>
            </a:r>
            <a:endParaRPr sz="1400" u="sng"/>
          </a:p>
          <a:p>
            <a:pPr indent="-293369" lvl="2" marL="13716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85714"/>
              <a:buChar char="■"/>
            </a:pPr>
            <a:r>
              <a:rPr i="1" lang="en-GB" sz="1400"/>
              <a:t>Ensured safe navigation by detecting and avoiding obstacles using ultrasonic sensors.</a:t>
            </a:r>
            <a:endParaRPr i="1" sz="1400"/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8050" y="627800"/>
            <a:ext cx="3194126" cy="4515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170" name="Google Shape;170;p28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Good Day :-)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4473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400" u="sng"/>
              <a:t>Objective 1 (O1): Accurate Line Tracking</a:t>
            </a:r>
            <a:endParaRPr b="1" sz="1400" u="sng"/>
          </a:p>
          <a:p>
            <a:pPr indent="-304800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Robot uses lines on the floor as reference.</a:t>
            </a:r>
            <a:endParaRPr sz="1400"/>
          </a:p>
          <a:p>
            <a:pPr indent="-304800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High position precision with IR sensors.</a:t>
            </a:r>
            <a:endParaRPr sz="1400"/>
          </a:p>
          <a:p>
            <a:pPr indent="-3175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400" u="sng"/>
              <a:t>Objective 2 (O2): Acceleration &amp; Braking</a:t>
            </a:r>
            <a:endParaRPr b="1" sz="1400" u="sng"/>
          </a:p>
          <a:p>
            <a:pPr indent="-304800" lvl="1" marL="914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Smooth speed changes for safety.</a:t>
            </a:r>
            <a:endParaRPr sz="1400"/>
          </a:p>
          <a:p>
            <a:pPr indent="-304800" lvl="1" marL="914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Motor speed changes to prevent spillage.</a:t>
            </a:r>
            <a:endParaRPr sz="1400"/>
          </a:p>
          <a:p>
            <a:pPr indent="-3175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400" u="sng"/>
              <a:t>Objective 3 (O3): Obstacle Detection</a:t>
            </a:r>
            <a:endParaRPr b="1" sz="1400" u="sng"/>
          </a:p>
          <a:p>
            <a:pPr indent="-304800" lvl="1" marL="914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Detect and avoid obstacles with ultrasonic sensors.</a:t>
            </a:r>
            <a:endParaRPr sz="1400"/>
          </a:p>
          <a:p>
            <a:pPr indent="-304800" lvl="1" marL="914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Ensures safety and prevents accidents.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2375" y="747900"/>
            <a:ext cx="286876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(cont.)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400"/>
              <a:t>Summary of Project Goals</a:t>
            </a:r>
            <a:endParaRPr sz="1400"/>
          </a:p>
          <a:p>
            <a:pPr indent="-304800" lvl="1" marL="914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Develop a durable and effective line-following robot.</a:t>
            </a:r>
            <a:endParaRPr sz="1400"/>
          </a:p>
          <a:p>
            <a:pPr indent="-304800" lvl="1" marL="914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Enhance safety and efficiency in liquid transportation within restaurants and cafeterias.</a:t>
            </a:r>
            <a:endParaRPr sz="1400"/>
          </a:p>
          <a:p>
            <a:pPr indent="-304800" lvl="1" marL="914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400"/>
              <a:t>Implement latest control algorithms and sensor technologies.</a:t>
            </a:r>
            <a:endParaRPr b="1" sz="1400" u="sng"/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11962" l="16032" r="28852" t="15709"/>
          <a:stretch/>
        </p:blipFill>
        <p:spPr>
          <a:xfrm>
            <a:off x="5226150" y="1021675"/>
            <a:ext cx="3149925" cy="31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 and Literature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441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Automation in Hospitality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Potential to enhance efficiency and safety.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Current State of Line-Following Robots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Extensively used in industrial applications.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Opportunity for innovative uses in hospitality.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8200" y="2691400"/>
            <a:ext cx="4527601" cy="2135577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4728300" y="1152475"/>
            <a:ext cx="37047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</a:pPr>
            <a:r>
              <a:rPr b="1" lang="en-GB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Technological Advancements</a:t>
            </a:r>
            <a:endParaRPr b="1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verage"/>
              <a:buChar char="○"/>
            </a:pPr>
            <a:r>
              <a:rPr lang="en-GB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IR sensor accuracy improvements.</a:t>
            </a:r>
            <a:endParaRPr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verage"/>
              <a:buChar char="○"/>
            </a:pPr>
            <a:r>
              <a:rPr lang="en-GB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Advanced control algorithms for dynamic settings.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 - Design and Development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Hardware Components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Microcontrollers, motors, IR sensors, ultrasonic sensors.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Chassis: Smart Robot Car Version 4 by ELEGOO.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Central Unit: Arduino Uno.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Sensor Placement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IR Sensors: bottom of the robot.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Ultrasonic Sensors: front of the robot.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19687" l="12419" r="24982" t="19566"/>
          <a:stretch/>
        </p:blipFill>
        <p:spPr>
          <a:xfrm>
            <a:off x="5126625" y="1430538"/>
            <a:ext cx="2879724" cy="2282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171450" endA="0" endPos="30000" fadeDir="5400012" kx="0" rotWithShape="0" algn="bl" stA="23000" stPos="0" sy="-100000" ky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 - Logical Line Following Algorithm 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374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Sensor Setup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IR sensors positioned at the bottom to detect floor markings.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Algorithm Functionality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Robot scans inputs from sensors to follow lines accurately.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Handles intersections and turns by adjusting position and direction.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Key Steps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Move forward slightly at intersections.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Execute left and right turns based on sensor detection.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Stop if no line is detected.</a:t>
            </a:r>
            <a:endParaRPr b="1"/>
          </a:p>
        </p:txBody>
      </p:sp>
      <p:pic>
        <p:nvPicPr>
          <p:cNvPr descr="Figure 2: Pseudo code for the logic of the Algorithm" id="96" name="Google Shape;96;p18" title="Figure 2: Pseudo code for the logic of the Algorithm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4825" y="1152475"/>
            <a:ext cx="2787275" cy="35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 - Logical </a:t>
            </a:r>
            <a:r>
              <a:rPr lang="en-GB"/>
              <a:t>Speed Controller Algorithm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374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Speed Modulation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Smooth acceleration and deceleration to maintain stability.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Algorithm Functionality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Forward function: Increment speed to reach optimal levels.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Stop function: Decrement speed to stop smoothly.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Key Steps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Gradual speed adjustments for smooth transitions.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Analog write commands to control motor speeds.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51902" l="0" r="0" t="0"/>
          <a:stretch/>
        </p:blipFill>
        <p:spPr>
          <a:xfrm>
            <a:off x="4704250" y="1152475"/>
            <a:ext cx="3501200" cy="199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 b="0" l="0" r="0" t="50724"/>
          <a:stretch/>
        </p:blipFill>
        <p:spPr>
          <a:xfrm>
            <a:off x="4704250" y="3121475"/>
            <a:ext cx="3501200" cy="178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 - Logical </a:t>
            </a:r>
            <a:r>
              <a:rPr lang="en-GB"/>
              <a:t>Obstacle Detection Algorithm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374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Ultrasonic Sensors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Placed at the front to detect obstacles.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Algorithm Functionality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Measure distance to objects using ultrasonic pulses.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Calculate distance and react to obstacles.</a:t>
            </a:r>
            <a:endParaRPr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/>
              <a:t>Key Steps</a:t>
            </a:r>
            <a:endParaRPr b="1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Stop or slow down if an obstacle is detected within a critical range.</a:t>
            </a:r>
            <a:endParaRPr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Continue path once the obstacle is cleared.</a:t>
            </a:r>
            <a:endParaRPr b="1"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1950" y="1240450"/>
            <a:ext cx="3748500" cy="3240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 - Implementation of the Algorithms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3999900" cy="16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Line Following Algorithm</a:t>
            </a:r>
            <a:endParaRPr b="1"/>
          </a:p>
          <a:p>
            <a:pPr indent="-310832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Development Process:</a:t>
            </a:r>
            <a:endParaRPr/>
          </a:p>
          <a:p>
            <a:pPr indent="-29908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i="1" lang="en-GB"/>
              <a:t>Initial setup with circuits to test accuracy.</a:t>
            </a:r>
            <a:endParaRPr i="1"/>
          </a:p>
          <a:p>
            <a:pPr indent="-29908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i="1" lang="en-GB"/>
              <a:t>Iterative refinement for precision.</a:t>
            </a:r>
            <a:endParaRPr i="1"/>
          </a:p>
          <a:p>
            <a:pPr indent="-310832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Functionality:</a:t>
            </a:r>
            <a:endParaRPr/>
          </a:p>
          <a:p>
            <a:pPr indent="-29908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i="1" lang="en-GB"/>
              <a:t>Utilizes IR sensors for line detection.</a:t>
            </a:r>
            <a:endParaRPr i="1"/>
          </a:p>
          <a:p>
            <a:pPr indent="-29908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i="1" lang="en-GB"/>
              <a:t>Manages intersections, turns, and straight paths.</a:t>
            </a:r>
            <a:endParaRPr i="1"/>
          </a:p>
        </p:txBody>
      </p:sp>
      <p:sp>
        <p:nvSpPr>
          <p:cNvPr id="118" name="Google Shape;118;p21"/>
          <p:cNvSpPr txBox="1"/>
          <p:nvPr/>
        </p:nvSpPr>
        <p:spPr>
          <a:xfrm>
            <a:off x="348400" y="2815675"/>
            <a:ext cx="4437000" cy="19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Speed Controller Algorithm</a:t>
            </a:r>
            <a:endParaRPr b="1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04165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Average"/>
              <a:buChar char="●"/>
            </a:pPr>
            <a:r>
              <a:rPr lang="en-GB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Development Process:</a:t>
            </a:r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293369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Average"/>
              <a:buChar char="○"/>
            </a:pPr>
            <a:r>
              <a:rPr i="1" lang="en-GB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Tested with a closed bottle to simulate open glass stability.</a:t>
            </a:r>
            <a:endParaRPr i="1"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293369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Average"/>
              <a:buChar char="○"/>
            </a:pPr>
            <a:r>
              <a:rPr i="1" lang="en-GB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Adjusted algorithms for smooth speed changes.</a:t>
            </a:r>
            <a:endParaRPr i="1"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04165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Average"/>
              <a:buChar char="●"/>
            </a:pPr>
            <a:r>
              <a:rPr lang="en-GB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Functionality:</a:t>
            </a:r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293369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Average"/>
              <a:buChar char="○"/>
            </a:pPr>
            <a:r>
              <a:rPr i="1" lang="en-GB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Forward function for incremental speed increases.</a:t>
            </a:r>
            <a:endParaRPr i="1"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293369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Average"/>
              <a:buChar char="○"/>
            </a:pPr>
            <a:r>
              <a:rPr i="1" lang="en-GB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Stop function for smooth speed decreases.</a:t>
            </a:r>
            <a:endParaRPr i="1"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293369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Average"/>
              <a:buChar char="○"/>
            </a:pPr>
            <a:r>
              <a:rPr i="1" lang="en-GB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Challenges in precision during turns and stability in movements.</a:t>
            </a:r>
            <a:endParaRPr i="1"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4572000" y="1152475"/>
            <a:ext cx="3999900" cy="21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Obstacle Detection Algorithm</a:t>
            </a:r>
            <a:endParaRPr b="1"/>
          </a:p>
          <a:p>
            <a:pPr indent="-310832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Development Process:</a:t>
            </a:r>
            <a:endParaRPr/>
          </a:p>
          <a:p>
            <a:pPr indent="-29908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i="1" lang="en-GB"/>
              <a:t>Tested with obstacles in the robot’s path.</a:t>
            </a:r>
            <a:endParaRPr i="1"/>
          </a:p>
          <a:p>
            <a:pPr indent="-29908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i="1" lang="en-GB"/>
              <a:t>Adjusted detection distance for smooth stops.</a:t>
            </a:r>
            <a:endParaRPr i="1"/>
          </a:p>
          <a:p>
            <a:pPr indent="-310832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Functionality:</a:t>
            </a:r>
            <a:endParaRPr/>
          </a:p>
          <a:p>
            <a:pPr indent="-29908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i="1" lang="en-GB"/>
              <a:t>Uses ultrasonic sensors to measure distance.</a:t>
            </a:r>
            <a:endParaRPr i="1"/>
          </a:p>
          <a:p>
            <a:pPr indent="-29908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i="1" lang="en-GB"/>
              <a:t>Stops or slows down when an obstacle is detected within a critical range.</a:t>
            </a:r>
            <a:endParaRPr i="1"/>
          </a:p>
          <a:p>
            <a:pPr indent="-29908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i="1" lang="en-GB"/>
              <a:t>Integrated with line-following and speed control algorithms for comprehensive navigation.</a:t>
            </a:r>
            <a:endParaRPr i="1"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5575" y="3542194"/>
            <a:ext cx="2329124" cy="1301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